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enockson@ecspublishing.com" TargetMode="External"/><Relationship Id="rId2" Type="http://schemas.openxmlformats.org/officeDocument/2006/relationships/hyperlink" Target="https://events-na8.adobeconnect.com/content/connect/c1/1140086206/en/events/event/shared/1894155366/event_registration.html?sco-id=20599704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imrindelaub@gmail.com" TargetMode="External"/><Relationship Id="rId4" Type="http://schemas.openxmlformats.org/officeDocument/2006/relationships/hyperlink" Target="mailto:Michael.Moore@augsburgfortres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it right: Understanding How to Legally Use Music &amp; Technology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463" y="2495444"/>
            <a:ext cx="10993546" cy="59032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Abi Enockson (</a:t>
            </a:r>
            <a:r>
              <a:rPr lang="en-US" dirty="0" err="1"/>
              <a:t>MorningStar</a:t>
            </a:r>
            <a:r>
              <a:rPr lang="en-US" dirty="0"/>
              <a:t> Music), Michael Moore (Augsburg fortress), and Jim Rindelaub (</a:t>
            </a:r>
            <a:r>
              <a:rPr lang="en-US" dirty="0" err="1"/>
              <a:t>alcm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13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Ipads</a:t>
            </a:r>
            <a:r>
              <a:rPr lang="en-US" dirty="0"/>
              <a:t> &amp; music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D3D3D"/>
                </a:solidFill>
              </a:rPr>
              <a:t>Scanning from a score is… okay?</a:t>
            </a:r>
          </a:p>
          <a:p>
            <a:r>
              <a:rPr lang="en-US" dirty="0"/>
              <a:t>More publishers are selling downloadable scores. </a:t>
            </a:r>
          </a:p>
          <a:p>
            <a:pPr lvl="1">
              <a:buFontTx/>
              <a:buChar char="-"/>
            </a:pPr>
            <a:r>
              <a:rPr lang="en-US" dirty="0"/>
              <a:t>Most require minimum number of copies be purchases for choral scores. </a:t>
            </a:r>
          </a:p>
          <a:p>
            <a:pPr lvl="0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Prelude Planner</a:t>
            </a:r>
          </a:p>
          <a:p>
            <a:pPr lvl="0">
              <a:buClr>
                <a:srgbClr val="903163"/>
              </a:buClr>
            </a:pPr>
            <a:endParaRPr lang="en-US" dirty="0">
              <a:solidFill>
                <a:srgbClr val="3D3D3D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1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Copyrights Webinar by Augsburg Fortress: </a:t>
            </a:r>
            <a:r>
              <a:rPr lang="en-US" u="sng" dirty="0">
                <a:hlinkClick r:id="rId2"/>
              </a:rPr>
              <a:t>https://events-na8.adobeconnect.com/content/connect/c1/1140086206/en/events/event/shared/1894155366/event_registration.html?sco-id=2059970409</a:t>
            </a:r>
            <a:r>
              <a:rPr lang="en-US" dirty="0"/>
              <a:t>​</a:t>
            </a:r>
            <a:endParaRPr lang="en-US" dirty="0"/>
          </a:p>
          <a:p>
            <a:r>
              <a:rPr lang="en-US" dirty="0"/>
              <a:t>Contact Abi Enockson: </a:t>
            </a:r>
            <a:r>
              <a:rPr lang="en-US" dirty="0">
                <a:hlinkClick r:id="rId3"/>
              </a:rPr>
              <a:t>aenockson@ecspublishing.com</a:t>
            </a:r>
            <a:r>
              <a:rPr lang="en-US" dirty="0"/>
              <a:t> </a:t>
            </a:r>
          </a:p>
          <a:p>
            <a:r>
              <a:rPr lang="en-US" dirty="0"/>
              <a:t>Contact Michael Moore: </a:t>
            </a:r>
            <a:r>
              <a:rPr lang="en-US" dirty="0">
                <a:hlinkClick r:id="rId4"/>
              </a:rPr>
              <a:t>Michael.Moore@augsburgfortress.org</a:t>
            </a:r>
            <a:r>
              <a:rPr lang="en-US" dirty="0"/>
              <a:t> </a:t>
            </a:r>
          </a:p>
          <a:p>
            <a:r>
              <a:rPr lang="en-US" dirty="0"/>
              <a:t>Contact Jim Rindelaub: </a:t>
            </a:r>
            <a:r>
              <a:rPr lang="en-US" dirty="0">
                <a:hlinkClick r:id="rId5"/>
              </a:rPr>
              <a:t>jimrindelaub@gmail.com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7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copyrights so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copyright is used to protect original works of authorship. </a:t>
            </a:r>
          </a:p>
          <a:p>
            <a:r>
              <a:rPr lang="en-US" dirty="0"/>
              <a:t>We want to you to use the music, but we also want to protect the integrity of the original work and the composer/author who created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3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Churches granted broad performance license for use in context of worship service. </a:t>
            </a:r>
          </a:p>
          <a:p>
            <a:r>
              <a:rPr lang="en-US" dirty="0"/>
              <a:t>Be aware of the limitations of this license: </a:t>
            </a:r>
          </a:p>
          <a:p>
            <a:pPr marL="666900" lvl="1" indent="-342900">
              <a:buAutoNum type="arabicParenR"/>
            </a:pPr>
            <a:r>
              <a:rPr lang="en-US" dirty="0"/>
              <a:t>Live performances only! No filming or recording is allowed. </a:t>
            </a:r>
          </a:p>
          <a:p>
            <a:pPr marL="666900" lvl="1" indent="-342900">
              <a:buAutoNum type="arabicParenR"/>
            </a:pPr>
            <a:r>
              <a:rPr lang="en-US" dirty="0"/>
              <a:t>No charging admission! Free-will offering is fine.</a:t>
            </a:r>
          </a:p>
          <a:p>
            <a:pPr marL="666900" lvl="1" indent="-342900">
              <a:buAutoNum type="arabicParenR"/>
            </a:pPr>
            <a:r>
              <a:rPr lang="en-US" dirty="0"/>
              <a:t>Video is specifically exempt. i.e. No use of videos in your worship service without permission.</a:t>
            </a:r>
          </a:p>
        </p:txBody>
      </p:sp>
    </p:spTree>
    <p:extLst>
      <p:ext uri="{BB962C8B-B14F-4D97-AF65-F5344CB8AC3E}">
        <p14:creationId xmlns:p14="http://schemas.microsoft.com/office/powerpoint/2010/main" val="163841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reprints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church bulletin is printed, the church becomes the publisher of all content of the bulletin.</a:t>
            </a:r>
          </a:p>
          <a:p>
            <a:r>
              <a:rPr lang="en-US" dirty="0"/>
              <a:t>Anything in the church bulletin under copyright to someone must have permission BEFORE use.</a:t>
            </a:r>
          </a:p>
          <a:p>
            <a:pPr marL="324000" lvl="1" indent="0">
              <a:buNone/>
            </a:pPr>
            <a:r>
              <a:rPr lang="en-US" dirty="0"/>
              <a:t>Includes: </a:t>
            </a:r>
          </a:p>
          <a:p>
            <a:pPr marL="324000" lvl="1" indent="0">
              <a:buNone/>
            </a:pPr>
            <a:r>
              <a:rPr lang="en-US" dirty="0"/>
              <a:t>	- Texts</a:t>
            </a:r>
          </a:p>
          <a:p>
            <a:pPr marL="324000" lvl="1" indent="0">
              <a:buNone/>
            </a:pPr>
            <a:r>
              <a:rPr lang="en-US" dirty="0"/>
              <a:t>	- Tunes</a:t>
            </a:r>
          </a:p>
          <a:p>
            <a:pPr marL="324000" lvl="1" indent="0">
              <a:buNone/>
            </a:pPr>
            <a:r>
              <a:rPr lang="en-US" dirty="0"/>
              <a:t>	- Arrangements</a:t>
            </a:r>
          </a:p>
          <a:p>
            <a:pPr marL="324000" lvl="1" indent="0">
              <a:buNone/>
            </a:pPr>
            <a:r>
              <a:rPr lang="en-US" dirty="0"/>
              <a:t>	- Translations</a:t>
            </a:r>
          </a:p>
          <a:p>
            <a:pPr marL="324000" lvl="1" indent="0">
              <a:buNone/>
            </a:pPr>
            <a:r>
              <a:rPr lang="en-US" dirty="0"/>
              <a:t>**May require multiple permissions if there are different publishers. </a:t>
            </a:r>
          </a:p>
          <a:p>
            <a:pPr lvl="0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Only worry about elements that are to be printed. </a:t>
            </a: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3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reprints: using licensing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en-US" dirty="0"/>
              <a:t>One License</a:t>
            </a:r>
          </a:p>
          <a:p>
            <a:pPr marL="0" indent="0">
              <a:buNone/>
            </a:pPr>
            <a:r>
              <a:rPr lang="en-US" dirty="0"/>
              <a:t>	- Traditional focus and includes more famous acoustic church artists as well.</a:t>
            </a:r>
          </a:p>
          <a:p>
            <a:pPr marL="0" indent="0">
              <a:buNone/>
            </a:pPr>
            <a:r>
              <a:rPr lang="en-US" dirty="0"/>
              <a:t>	- Primarily functions as a reporting service, secondarily as a downloading service. </a:t>
            </a:r>
          </a:p>
          <a:p>
            <a:pPr marL="0" indent="0">
              <a:buNone/>
            </a:pPr>
            <a:r>
              <a:rPr lang="en-US" dirty="0"/>
              <a:t>	- Requires 100% of usage to be reported weekly or monthly.</a:t>
            </a:r>
          </a:p>
          <a:p>
            <a:r>
              <a:rPr lang="en-US" dirty="0"/>
              <a:t>CCLI</a:t>
            </a:r>
          </a:p>
          <a:p>
            <a:pPr marL="0" indent="0">
              <a:buNone/>
            </a:pPr>
            <a:r>
              <a:rPr lang="en-US" dirty="0"/>
              <a:t>	- Best fit for churches with contemporary, band-led focus. </a:t>
            </a:r>
          </a:p>
          <a:p>
            <a:pPr marL="0" indent="0">
              <a:buNone/>
            </a:pPr>
            <a:r>
              <a:rPr lang="en-US" dirty="0"/>
              <a:t>	- Requires reporting every 2.5 years, for a six-month period. Averages use and pays royalties based on that. </a:t>
            </a:r>
          </a:p>
          <a:p>
            <a:pPr lvl="0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Not a member of either? Will require permission directly from publisher.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2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reprints: licensing agencies &amp; being 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legal, you MUST report usage. Not enough to just have a license. </a:t>
            </a:r>
          </a:p>
          <a:p>
            <a:r>
              <a:rPr lang="en-US" dirty="0"/>
              <a:t>Recognize which publishers are covered by which licensing agency. </a:t>
            </a:r>
          </a:p>
          <a:p>
            <a:r>
              <a:rPr lang="en-US" dirty="0"/>
              <a:t>One License or CCLI must be included in the bulletin. </a:t>
            </a:r>
          </a:p>
        </p:txBody>
      </p:sp>
    </p:spTree>
    <p:extLst>
      <p:ext uri="{BB962C8B-B14F-4D97-AF65-F5344CB8AC3E}">
        <p14:creationId xmlns:p14="http://schemas.microsoft.com/office/powerpoint/2010/main" val="273204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&amp; podcasting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 </a:t>
            </a:r>
          </a:p>
          <a:p>
            <a:pPr lvl="1">
              <a:buFontTx/>
              <a:buChar char="-"/>
            </a:pPr>
            <a:r>
              <a:rPr lang="en-US" dirty="0"/>
              <a:t>Streaming is live. </a:t>
            </a:r>
          </a:p>
          <a:p>
            <a:pPr lvl="1">
              <a:buFontTx/>
              <a:buChar char="-"/>
            </a:pPr>
            <a:r>
              <a:rPr lang="en-US" dirty="0"/>
              <a:t>Podcasts are stored or hosted on a website, allowing listeners to listen multiple times after the event.</a:t>
            </a:r>
          </a:p>
          <a:p>
            <a:pPr lvl="0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One License and/or CCLI license can help you sort out these requirements. 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9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careful.</a:t>
            </a:r>
          </a:p>
          <a:p>
            <a:pPr lvl="1">
              <a:buFontTx/>
              <a:buChar char="-"/>
            </a:pPr>
            <a:r>
              <a:rPr lang="en-US" dirty="0"/>
              <a:t>Many publishers have made licensing agreements with YouTube which allows them to receive royalties for video content. </a:t>
            </a:r>
          </a:p>
          <a:p>
            <a:pPr lvl="0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Don’t be surprised if ads are attached or video is blocked altogether. 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sound samples with choir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publisher websites for sound samples &amp; share link to recording.</a:t>
            </a:r>
          </a:p>
          <a:p>
            <a:r>
              <a:rPr lang="en-US" dirty="0"/>
              <a:t>If no recording exists, just ask. </a:t>
            </a:r>
          </a:p>
        </p:txBody>
      </p:sp>
    </p:spTree>
    <p:extLst>
      <p:ext uri="{BB962C8B-B14F-4D97-AF65-F5344CB8AC3E}">
        <p14:creationId xmlns:p14="http://schemas.microsoft.com/office/powerpoint/2010/main" val="3521491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155</TotalTime>
  <Words>443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</vt:lpstr>
      <vt:lpstr>Getting it right: Understanding How to Legally Use Music &amp; Technology </vt:lpstr>
      <vt:lpstr>Why are copyrights so important?</vt:lpstr>
      <vt:lpstr>Church performance</vt:lpstr>
      <vt:lpstr>Congregational reprints</vt:lpstr>
      <vt:lpstr>Congregational reprints: using licensing agencies</vt:lpstr>
      <vt:lpstr>Congregational reprints: licensing agencies &amp; being legal</vt:lpstr>
      <vt:lpstr>Streaming &amp; podcasting</vt:lpstr>
      <vt:lpstr>YouTube </vt:lpstr>
      <vt:lpstr>Sharing sound samples with choir </vt:lpstr>
      <vt:lpstr>Ipads &amp; music scanning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it right: Understanding how to legally use musician Technology</dc:title>
  <dc:creator>Abi Enockson</dc:creator>
  <cp:lastModifiedBy>Abi enockson</cp:lastModifiedBy>
  <cp:revision>12</cp:revision>
  <dcterms:created xsi:type="dcterms:W3CDTF">2017-07-07T16:51:24Z</dcterms:created>
  <dcterms:modified xsi:type="dcterms:W3CDTF">2017-07-14T16:25:07Z</dcterms:modified>
</cp:coreProperties>
</file>